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539" r:id="rId2"/>
    <p:sldId id="498" r:id="rId3"/>
    <p:sldId id="495" r:id="rId4"/>
    <p:sldId id="510" r:id="rId5"/>
    <p:sldId id="533" r:id="rId6"/>
    <p:sldId id="534" r:id="rId7"/>
    <p:sldId id="531" r:id="rId8"/>
    <p:sldId id="532" r:id="rId9"/>
    <p:sldId id="536" r:id="rId10"/>
    <p:sldId id="511" r:id="rId11"/>
    <p:sldId id="513" r:id="rId12"/>
    <p:sldId id="512" r:id="rId13"/>
    <p:sldId id="515" r:id="rId14"/>
    <p:sldId id="516" r:id="rId15"/>
    <p:sldId id="518" r:id="rId16"/>
    <p:sldId id="535" r:id="rId17"/>
    <p:sldId id="514" r:id="rId18"/>
    <p:sldId id="538" r:id="rId19"/>
    <p:sldId id="519" r:id="rId20"/>
    <p:sldId id="520" r:id="rId21"/>
    <p:sldId id="521" r:id="rId22"/>
    <p:sldId id="522" r:id="rId23"/>
    <p:sldId id="523" r:id="rId24"/>
    <p:sldId id="524" r:id="rId25"/>
    <p:sldId id="525" r:id="rId26"/>
    <p:sldId id="526" r:id="rId27"/>
    <p:sldId id="527" r:id="rId28"/>
    <p:sldId id="528" r:id="rId29"/>
    <p:sldId id="529" r:id="rId30"/>
    <p:sldId id="530"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P1" id="{D1F7F8D9-EBCD-48F1-A01E-88B55DFAA3D7}">
          <p14:sldIdLst>
            <p14:sldId id="539"/>
            <p14:sldId id="498"/>
            <p14:sldId id="495"/>
            <p14:sldId id="510"/>
            <p14:sldId id="533"/>
            <p14:sldId id="534"/>
            <p14:sldId id="531"/>
            <p14:sldId id="532"/>
            <p14:sldId id="536"/>
            <p14:sldId id="511"/>
          </p14:sldIdLst>
        </p14:section>
        <p14:section name="RP2" id="{83BBFBCC-12C5-4F28-8D0C-30FF4A0EC9DD}">
          <p14:sldIdLst>
            <p14:sldId id="513"/>
            <p14:sldId id="512"/>
            <p14:sldId id="515"/>
          </p14:sldIdLst>
        </p14:section>
        <p14:section name="RP3" id="{DE1F4706-A82E-4103-B9F0-D4C3A2F8375C}">
          <p14:sldIdLst>
            <p14:sldId id="516"/>
            <p14:sldId id="518"/>
            <p14:sldId id="535"/>
          </p14:sldIdLst>
        </p14:section>
        <p14:section name="RP4" id="{30B9168E-6F99-4131-9B56-D87E975620EC}">
          <p14:sldIdLst>
            <p14:sldId id="514"/>
            <p14:sldId id="538"/>
          </p14:sldIdLst>
        </p14:section>
        <p14:section name="RP5" id="{A2AF2931-1837-40A6-BECA-4222C1467989}">
          <p14:sldIdLst>
            <p14:sldId id="519"/>
            <p14:sldId id="520"/>
            <p14:sldId id="521"/>
            <p14:sldId id="522"/>
          </p14:sldIdLst>
        </p14:section>
        <p14:section name="RP6" id="{B480A5FE-806F-44E0-A67C-6C0710E3F9FD}">
          <p14:sldIdLst>
            <p14:sldId id="523"/>
            <p14:sldId id="524"/>
          </p14:sldIdLst>
        </p14:section>
        <p14:section name="R1" id="{05240CDC-914B-4A33-A845-BAEDC2D8C3C8}">
          <p14:sldIdLst>
            <p14:sldId id="525"/>
            <p14:sldId id="526"/>
          </p14:sldIdLst>
        </p14:section>
        <p14:section name="R2" id="{AC905B22-1904-4C67-AD5B-2ACBE92A8C91}">
          <p14:sldIdLst>
            <p14:sldId id="527"/>
            <p14:sldId id="528"/>
          </p14:sldIdLst>
        </p14:section>
        <p14:section name="R2" id="{A9B08132-DDBB-47D3-B19B-4D93637EF348}">
          <p14:sldIdLst>
            <p14:sldId id="529"/>
            <p14:sldId id="53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0000FF"/>
    <a:srgbClr val="10253F"/>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56" autoAdjust="0"/>
    <p:restoredTop sz="93345" autoAdjust="0"/>
  </p:normalViewPr>
  <p:slideViewPr>
    <p:cSldViewPr snapToGrid="0" snapToObjects="1">
      <p:cViewPr varScale="1">
        <p:scale>
          <a:sx n="115" d="100"/>
          <a:sy n="115" d="100"/>
        </p:scale>
        <p:origin x="1254"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CDFB13-8C7E-2148-B293-047F9641DD71}" type="datetimeFigureOut">
              <a:rPr lang="en-US" smtClean="0"/>
              <a:t>7/20/2020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AE12D7-AE97-9243-8341-9A20FCA5A307}" type="slidenum">
              <a:rPr lang="en-US" smtClean="0"/>
              <a:t>‹#›</a:t>
            </a:fld>
            <a:endParaRPr lang="en-US" dirty="0"/>
          </a:p>
        </p:txBody>
      </p:sp>
    </p:spTree>
    <p:extLst>
      <p:ext uri="{BB962C8B-B14F-4D97-AF65-F5344CB8AC3E}">
        <p14:creationId xmlns:p14="http://schemas.microsoft.com/office/powerpoint/2010/main" val="186367525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a:t>
            </a:fld>
            <a:endParaRPr lang="en-US"/>
          </a:p>
        </p:txBody>
      </p:sp>
    </p:spTree>
    <p:extLst>
      <p:ext uri="{BB962C8B-B14F-4D97-AF65-F5344CB8AC3E}">
        <p14:creationId xmlns:p14="http://schemas.microsoft.com/office/powerpoint/2010/main" val="1746239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10</a:t>
            </a:fld>
            <a:endParaRPr lang="en-US"/>
          </a:p>
        </p:txBody>
      </p:sp>
    </p:spTree>
    <p:extLst>
      <p:ext uri="{BB962C8B-B14F-4D97-AF65-F5344CB8AC3E}">
        <p14:creationId xmlns:p14="http://schemas.microsoft.com/office/powerpoint/2010/main" val="28851172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11</a:t>
            </a:fld>
            <a:endParaRPr lang="en-US"/>
          </a:p>
        </p:txBody>
      </p:sp>
    </p:spTree>
    <p:extLst>
      <p:ext uri="{BB962C8B-B14F-4D97-AF65-F5344CB8AC3E}">
        <p14:creationId xmlns:p14="http://schemas.microsoft.com/office/powerpoint/2010/main" val="3453535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12</a:t>
            </a:fld>
            <a:endParaRPr lang="en-US"/>
          </a:p>
        </p:txBody>
      </p:sp>
    </p:spTree>
    <p:extLst>
      <p:ext uri="{BB962C8B-B14F-4D97-AF65-F5344CB8AC3E}">
        <p14:creationId xmlns:p14="http://schemas.microsoft.com/office/powerpoint/2010/main" val="30419314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13</a:t>
            </a:fld>
            <a:endParaRPr lang="en-US"/>
          </a:p>
        </p:txBody>
      </p:sp>
    </p:spTree>
    <p:extLst>
      <p:ext uri="{BB962C8B-B14F-4D97-AF65-F5344CB8AC3E}">
        <p14:creationId xmlns:p14="http://schemas.microsoft.com/office/powerpoint/2010/main" val="3187919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14</a:t>
            </a:fld>
            <a:endParaRPr lang="en-US"/>
          </a:p>
        </p:txBody>
      </p:sp>
    </p:spTree>
    <p:extLst>
      <p:ext uri="{BB962C8B-B14F-4D97-AF65-F5344CB8AC3E}">
        <p14:creationId xmlns:p14="http://schemas.microsoft.com/office/powerpoint/2010/main" val="18294650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15</a:t>
            </a:fld>
            <a:endParaRPr lang="en-US"/>
          </a:p>
        </p:txBody>
      </p:sp>
    </p:spTree>
    <p:extLst>
      <p:ext uri="{BB962C8B-B14F-4D97-AF65-F5344CB8AC3E}">
        <p14:creationId xmlns:p14="http://schemas.microsoft.com/office/powerpoint/2010/main" val="1119902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16</a:t>
            </a:fld>
            <a:endParaRPr lang="en-US"/>
          </a:p>
        </p:txBody>
      </p:sp>
    </p:spTree>
    <p:extLst>
      <p:ext uri="{BB962C8B-B14F-4D97-AF65-F5344CB8AC3E}">
        <p14:creationId xmlns:p14="http://schemas.microsoft.com/office/powerpoint/2010/main" val="14139990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17</a:t>
            </a:fld>
            <a:endParaRPr lang="en-US"/>
          </a:p>
        </p:txBody>
      </p:sp>
    </p:spTree>
    <p:extLst>
      <p:ext uri="{BB962C8B-B14F-4D97-AF65-F5344CB8AC3E}">
        <p14:creationId xmlns:p14="http://schemas.microsoft.com/office/powerpoint/2010/main" val="38764973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18</a:t>
            </a:fld>
            <a:endParaRPr lang="en-US"/>
          </a:p>
        </p:txBody>
      </p:sp>
    </p:spTree>
    <p:extLst>
      <p:ext uri="{BB962C8B-B14F-4D97-AF65-F5344CB8AC3E}">
        <p14:creationId xmlns:p14="http://schemas.microsoft.com/office/powerpoint/2010/main" val="26358161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19</a:t>
            </a:fld>
            <a:endParaRPr lang="en-US"/>
          </a:p>
        </p:txBody>
      </p:sp>
    </p:spTree>
    <p:extLst>
      <p:ext uri="{BB962C8B-B14F-4D97-AF65-F5344CB8AC3E}">
        <p14:creationId xmlns:p14="http://schemas.microsoft.com/office/powerpoint/2010/main" val="740207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a:t>
            </a:fld>
            <a:endParaRPr lang="en-US"/>
          </a:p>
        </p:txBody>
      </p:sp>
    </p:spTree>
    <p:extLst>
      <p:ext uri="{BB962C8B-B14F-4D97-AF65-F5344CB8AC3E}">
        <p14:creationId xmlns:p14="http://schemas.microsoft.com/office/powerpoint/2010/main" val="42212718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20</a:t>
            </a:fld>
            <a:endParaRPr lang="en-US"/>
          </a:p>
        </p:txBody>
      </p:sp>
    </p:spTree>
    <p:extLst>
      <p:ext uri="{BB962C8B-B14F-4D97-AF65-F5344CB8AC3E}">
        <p14:creationId xmlns:p14="http://schemas.microsoft.com/office/powerpoint/2010/main" val="37963585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21</a:t>
            </a:fld>
            <a:endParaRPr lang="en-US"/>
          </a:p>
        </p:txBody>
      </p:sp>
    </p:spTree>
    <p:extLst>
      <p:ext uri="{BB962C8B-B14F-4D97-AF65-F5344CB8AC3E}">
        <p14:creationId xmlns:p14="http://schemas.microsoft.com/office/powerpoint/2010/main" val="31671403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22</a:t>
            </a:fld>
            <a:endParaRPr lang="en-US"/>
          </a:p>
        </p:txBody>
      </p:sp>
    </p:spTree>
    <p:extLst>
      <p:ext uri="{BB962C8B-B14F-4D97-AF65-F5344CB8AC3E}">
        <p14:creationId xmlns:p14="http://schemas.microsoft.com/office/powerpoint/2010/main" val="4303682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23</a:t>
            </a:fld>
            <a:endParaRPr lang="en-US"/>
          </a:p>
        </p:txBody>
      </p:sp>
    </p:spTree>
    <p:extLst>
      <p:ext uri="{BB962C8B-B14F-4D97-AF65-F5344CB8AC3E}">
        <p14:creationId xmlns:p14="http://schemas.microsoft.com/office/powerpoint/2010/main" val="32426829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24</a:t>
            </a:fld>
            <a:endParaRPr lang="en-US"/>
          </a:p>
        </p:txBody>
      </p:sp>
    </p:spTree>
    <p:extLst>
      <p:ext uri="{BB962C8B-B14F-4D97-AF65-F5344CB8AC3E}">
        <p14:creationId xmlns:p14="http://schemas.microsoft.com/office/powerpoint/2010/main" val="33476555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25</a:t>
            </a:fld>
            <a:endParaRPr lang="en-US"/>
          </a:p>
        </p:txBody>
      </p:sp>
    </p:spTree>
    <p:extLst>
      <p:ext uri="{BB962C8B-B14F-4D97-AF65-F5344CB8AC3E}">
        <p14:creationId xmlns:p14="http://schemas.microsoft.com/office/powerpoint/2010/main" val="40750294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26</a:t>
            </a:fld>
            <a:endParaRPr lang="en-US"/>
          </a:p>
        </p:txBody>
      </p:sp>
    </p:spTree>
    <p:extLst>
      <p:ext uri="{BB962C8B-B14F-4D97-AF65-F5344CB8AC3E}">
        <p14:creationId xmlns:p14="http://schemas.microsoft.com/office/powerpoint/2010/main" val="25983772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27</a:t>
            </a:fld>
            <a:endParaRPr lang="en-US"/>
          </a:p>
        </p:txBody>
      </p:sp>
    </p:spTree>
    <p:extLst>
      <p:ext uri="{BB962C8B-B14F-4D97-AF65-F5344CB8AC3E}">
        <p14:creationId xmlns:p14="http://schemas.microsoft.com/office/powerpoint/2010/main" val="13734353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28</a:t>
            </a:fld>
            <a:endParaRPr lang="en-US"/>
          </a:p>
        </p:txBody>
      </p:sp>
    </p:spTree>
    <p:extLst>
      <p:ext uri="{BB962C8B-B14F-4D97-AF65-F5344CB8AC3E}">
        <p14:creationId xmlns:p14="http://schemas.microsoft.com/office/powerpoint/2010/main" val="1637452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29</a:t>
            </a:fld>
            <a:endParaRPr lang="en-US"/>
          </a:p>
        </p:txBody>
      </p:sp>
    </p:spTree>
    <p:extLst>
      <p:ext uri="{BB962C8B-B14F-4D97-AF65-F5344CB8AC3E}">
        <p14:creationId xmlns:p14="http://schemas.microsoft.com/office/powerpoint/2010/main" val="2582884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a:t>
            </a:fld>
            <a:endParaRPr lang="en-US"/>
          </a:p>
        </p:txBody>
      </p:sp>
    </p:spTree>
    <p:extLst>
      <p:ext uri="{BB962C8B-B14F-4D97-AF65-F5344CB8AC3E}">
        <p14:creationId xmlns:p14="http://schemas.microsoft.com/office/powerpoint/2010/main" val="25065122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30</a:t>
            </a:fld>
            <a:endParaRPr lang="en-US"/>
          </a:p>
        </p:txBody>
      </p:sp>
    </p:spTree>
    <p:extLst>
      <p:ext uri="{BB962C8B-B14F-4D97-AF65-F5344CB8AC3E}">
        <p14:creationId xmlns:p14="http://schemas.microsoft.com/office/powerpoint/2010/main" val="165915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a:t>
            </a:fld>
            <a:endParaRPr lang="en-US"/>
          </a:p>
        </p:txBody>
      </p:sp>
    </p:spTree>
    <p:extLst>
      <p:ext uri="{BB962C8B-B14F-4D97-AF65-F5344CB8AC3E}">
        <p14:creationId xmlns:p14="http://schemas.microsoft.com/office/powerpoint/2010/main" val="1369753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a:t>
            </a:fld>
            <a:endParaRPr lang="en-US"/>
          </a:p>
        </p:txBody>
      </p:sp>
    </p:spTree>
    <p:extLst>
      <p:ext uri="{BB962C8B-B14F-4D97-AF65-F5344CB8AC3E}">
        <p14:creationId xmlns:p14="http://schemas.microsoft.com/office/powerpoint/2010/main" val="3270790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6</a:t>
            </a:fld>
            <a:endParaRPr lang="en-US"/>
          </a:p>
        </p:txBody>
      </p:sp>
    </p:spTree>
    <p:extLst>
      <p:ext uri="{BB962C8B-B14F-4D97-AF65-F5344CB8AC3E}">
        <p14:creationId xmlns:p14="http://schemas.microsoft.com/office/powerpoint/2010/main" val="2325465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7</a:t>
            </a:fld>
            <a:endParaRPr lang="en-US"/>
          </a:p>
        </p:txBody>
      </p:sp>
    </p:spTree>
    <p:extLst>
      <p:ext uri="{BB962C8B-B14F-4D97-AF65-F5344CB8AC3E}">
        <p14:creationId xmlns:p14="http://schemas.microsoft.com/office/powerpoint/2010/main" val="2181953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8</a:t>
            </a:fld>
            <a:endParaRPr lang="en-US"/>
          </a:p>
        </p:txBody>
      </p:sp>
    </p:spTree>
    <p:extLst>
      <p:ext uri="{BB962C8B-B14F-4D97-AF65-F5344CB8AC3E}">
        <p14:creationId xmlns:p14="http://schemas.microsoft.com/office/powerpoint/2010/main" val="1849759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9</a:t>
            </a:fld>
            <a:endParaRPr lang="en-US"/>
          </a:p>
        </p:txBody>
      </p:sp>
    </p:spTree>
    <p:extLst>
      <p:ext uri="{BB962C8B-B14F-4D97-AF65-F5344CB8AC3E}">
        <p14:creationId xmlns:p14="http://schemas.microsoft.com/office/powerpoint/2010/main" val="20023387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0253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9A4D3A-6EF8-7448-AC6F-AD52FEDAA6A8}" type="datetimeFigureOut">
              <a:rPr lang="en-US" smtClean="0"/>
              <a:t>7/20/2020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251D23-C897-684A-8E67-1EBE4884B6DC}"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8252" t="22161" r="29463" b="25488"/>
          <a:stretch/>
        </p:blipFill>
        <p:spPr>
          <a:xfrm>
            <a:off x="2652909" y="3611930"/>
            <a:ext cx="3682384" cy="2566146"/>
          </a:xfrm>
          <a:prstGeom prst="rect">
            <a:avLst/>
          </a:prstGeom>
        </p:spPr>
      </p:pic>
      <p:sp>
        <p:nvSpPr>
          <p:cNvPr id="3" name="Content Placeholder 2"/>
          <p:cNvSpPr>
            <a:spLocks noGrp="1"/>
          </p:cNvSpPr>
          <p:nvPr>
            <p:ph idx="1"/>
          </p:nvPr>
        </p:nvSpPr>
        <p:spPr>
          <a:xfrm>
            <a:off x="179464" y="104948"/>
            <a:ext cx="8779896" cy="5549908"/>
          </a:xfrm>
        </p:spPr>
        <p:txBody>
          <a:bodyPr>
            <a:normAutofit/>
          </a:bodyPr>
          <a:lstStyle/>
          <a:p>
            <a:pPr marL="0" indent="0" algn="ctr">
              <a:buNone/>
            </a:pPr>
            <a:r>
              <a:rPr lang="en-US" sz="2800" dirty="0"/>
              <a:t>Position your hands so that your </a:t>
            </a:r>
          </a:p>
          <a:p>
            <a:pPr marL="0" indent="0" algn="ctr">
              <a:buNone/>
            </a:pPr>
            <a:r>
              <a:rPr lang="en-US" sz="2800" dirty="0"/>
              <a:t>middle finger corresponds to the LEFT Button </a:t>
            </a:r>
          </a:p>
          <a:p>
            <a:pPr marL="0" indent="0" algn="ctr">
              <a:buNone/>
            </a:pPr>
            <a:r>
              <a:rPr lang="en-US" sz="2800" dirty="0"/>
              <a:t>and your </a:t>
            </a:r>
          </a:p>
          <a:p>
            <a:pPr marL="0" indent="0" algn="ctr">
              <a:buNone/>
            </a:pPr>
            <a:r>
              <a:rPr lang="en-US" sz="2800" dirty="0"/>
              <a:t>index finger corresponds to the RIGHT Button</a:t>
            </a:r>
          </a:p>
        </p:txBody>
      </p:sp>
      <p:sp>
        <p:nvSpPr>
          <p:cNvPr id="11" name="Right Arrow 10"/>
          <p:cNvSpPr/>
          <p:nvPr/>
        </p:nvSpPr>
        <p:spPr>
          <a:xfrm>
            <a:off x="8113318" y="6391826"/>
            <a:ext cx="640200" cy="28976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2" name="TextBox 1"/>
          <p:cNvSpPr txBox="1"/>
          <p:nvPr/>
        </p:nvSpPr>
        <p:spPr>
          <a:xfrm>
            <a:off x="5794920" y="2713806"/>
            <a:ext cx="1163386" cy="523220"/>
          </a:xfrm>
          <a:prstGeom prst="rect">
            <a:avLst/>
          </a:prstGeom>
          <a:noFill/>
        </p:spPr>
        <p:txBody>
          <a:bodyPr wrap="square" rtlCol="0">
            <a:spAutoFit/>
          </a:bodyPr>
          <a:lstStyle/>
          <a:p>
            <a:r>
              <a:rPr lang="en-US" sz="2800" b="1" dirty="0"/>
              <a:t>RIGHT</a:t>
            </a:r>
            <a:endParaRPr lang="en-US" sz="2400" b="1" dirty="0"/>
          </a:p>
        </p:txBody>
      </p:sp>
      <p:sp>
        <p:nvSpPr>
          <p:cNvPr id="12" name="TextBox 11"/>
          <p:cNvSpPr txBox="1"/>
          <p:nvPr/>
        </p:nvSpPr>
        <p:spPr>
          <a:xfrm>
            <a:off x="4271339" y="2713806"/>
            <a:ext cx="1081903" cy="523220"/>
          </a:xfrm>
          <a:prstGeom prst="rect">
            <a:avLst/>
          </a:prstGeom>
          <a:noFill/>
        </p:spPr>
        <p:txBody>
          <a:bodyPr wrap="square" rtlCol="0">
            <a:spAutoFit/>
          </a:bodyPr>
          <a:lstStyle/>
          <a:p>
            <a:r>
              <a:rPr lang="en-US" sz="2800" b="1" dirty="0"/>
              <a:t>LEFT</a:t>
            </a:r>
          </a:p>
        </p:txBody>
      </p:sp>
      <p:cxnSp>
        <p:nvCxnSpPr>
          <p:cNvPr id="5" name="Straight Arrow Connector 4"/>
          <p:cNvCxnSpPr>
            <a:stCxn id="12" idx="2"/>
          </p:cNvCxnSpPr>
          <p:nvPr/>
        </p:nvCxnSpPr>
        <p:spPr>
          <a:xfrm>
            <a:off x="4812291" y="3237026"/>
            <a:ext cx="106484" cy="89572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2" idx="2"/>
          </p:cNvCxnSpPr>
          <p:nvPr/>
        </p:nvCxnSpPr>
        <p:spPr>
          <a:xfrm flipH="1">
            <a:off x="5500468" y="3237026"/>
            <a:ext cx="876145" cy="1039552"/>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3"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bg2">
                    <a:lumMod val="20000"/>
                    <a:lumOff val="80000"/>
                  </a:schemeClr>
                </a:solidFill>
              </a:rPr>
              <a:t>RIGHT</a:t>
            </a:r>
          </a:p>
        </p:txBody>
      </p:sp>
    </p:spTree>
    <p:extLst>
      <p:ext uri="{BB962C8B-B14F-4D97-AF65-F5344CB8AC3E}">
        <p14:creationId xmlns:p14="http://schemas.microsoft.com/office/powerpoint/2010/main" val="16720499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28252" t="22161" r="29463" b="25488"/>
          <a:stretch/>
        </p:blipFill>
        <p:spPr>
          <a:xfrm>
            <a:off x="2440222" y="3428940"/>
            <a:ext cx="3682384" cy="2566146"/>
          </a:xfrm>
          <a:prstGeom prst="rect">
            <a:avLst/>
          </a:prstGeom>
        </p:spPr>
      </p:pic>
      <p:sp>
        <p:nvSpPr>
          <p:cNvPr id="3" name="Content Placeholder 2"/>
          <p:cNvSpPr>
            <a:spLocks noGrp="1"/>
          </p:cNvSpPr>
          <p:nvPr>
            <p:ph idx="1"/>
          </p:nvPr>
        </p:nvSpPr>
        <p:spPr>
          <a:xfrm>
            <a:off x="206568" y="592407"/>
            <a:ext cx="8736037" cy="1260777"/>
          </a:xfrm>
        </p:spPr>
        <p:txBody>
          <a:bodyPr>
            <a:noAutofit/>
          </a:bodyPr>
          <a:lstStyle/>
          <a:p>
            <a:pPr marL="0" indent="0">
              <a:buNone/>
            </a:pPr>
            <a:r>
              <a:rPr lang="en-US" dirty="0"/>
              <a:t>Do you want an additional minute to freely move?</a:t>
            </a:r>
          </a:p>
          <a:p>
            <a:pPr marL="0" indent="0">
              <a:buNone/>
            </a:pPr>
            <a:endParaRPr lang="en-US" dirty="0"/>
          </a:p>
          <a:p>
            <a:pPr marL="0" indent="0">
              <a:buNone/>
            </a:pPr>
            <a:r>
              <a:rPr lang="en-US" dirty="0"/>
              <a:t> </a:t>
            </a:r>
          </a:p>
        </p:txBody>
      </p:sp>
      <p:grpSp>
        <p:nvGrpSpPr>
          <p:cNvPr id="29" name="Group 28"/>
          <p:cNvGrpSpPr/>
          <p:nvPr/>
        </p:nvGrpSpPr>
        <p:grpSpPr>
          <a:xfrm>
            <a:off x="2769807" y="2211198"/>
            <a:ext cx="3352799" cy="1732545"/>
            <a:chOff x="2376644" y="2998817"/>
            <a:chExt cx="2467597" cy="1275120"/>
          </a:xfrm>
        </p:grpSpPr>
        <p:sp>
          <p:nvSpPr>
            <p:cNvPr id="31" name="TextBox 30"/>
            <p:cNvSpPr txBox="1"/>
            <p:nvPr/>
          </p:nvSpPr>
          <p:spPr>
            <a:xfrm>
              <a:off x="3983057" y="2998817"/>
              <a:ext cx="861184" cy="566294"/>
            </a:xfrm>
            <a:prstGeom prst="rect">
              <a:avLst/>
            </a:prstGeom>
            <a:noFill/>
          </p:spPr>
          <p:txBody>
            <a:bodyPr wrap="square" rtlCol="0">
              <a:spAutoFit/>
            </a:bodyPr>
            <a:lstStyle/>
            <a:p>
              <a:pPr algn="ctr"/>
              <a:r>
                <a:rPr lang="en-US" sz="4400" b="1" dirty="0"/>
                <a:t>NO</a:t>
              </a:r>
              <a:endParaRPr lang="en-US" sz="2400" b="1" dirty="0"/>
            </a:p>
          </p:txBody>
        </p:sp>
        <p:sp>
          <p:nvSpPr>
            <p:cNvPr id="32" name="TextBox 31"/>
            <p:cNvSpPr txBox="1"/>
            <p:nvPr/>
          </p:nvSpPr>
          <p:spPr>
            <a:xfrm>
              <a:off x="2376644" y="3018786"/>
              <a:ext cx="1268193" cy="566294"/>
            </a:xfrm>
            <a:prstGeom prst="rect">
              <a:avLst/>
            </a:prstGeom>
            <a:noFill/>
          </p:spPr>
          <p:txBody>
            <a:bodyPr wrap="square" rtlCol="0">
              <a:spAutoFit/>
            </a:bodyPr>
            <a:lstStyle/>
            <a:p>
              <a:pPr algn="ctr"/>
              <a:r>
                <a:rPr lang="en-US" sz="4400" b="1" dirty="0"/>
                <a:t>YES</a:t>
              </a:r>
            </a:p>
          </p:txBody>
        </p:sp>
        <p:cxnSp>
          <p:nvCxnSpPr>
            <p:cNvPr id="33" name="Straight Arrow Connector 32"/>
            <p:cNvCxnSpPr>
              <a:stCxn id="32" idx="2"/>
            </p:cNvCxnSpPr>
            <p:nvPr/>
          </p:nvCxnSpPr>
          <p:spPr>
            <a:xfrm>
              <a:off x="3010740" y="3585080"/>
              <a:ext cx="787989" cy="68885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1" idx="2"/>
            </p:cNvCxnSpPr>
            <p:nvPr/>
          </p:nvCxnSpPr>
          <p:spPr>
            <a:xfrm flipH="1">
              <a:off x="4242356" y="3565111"/>
              <a:ext cx="171294" cy="70882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47815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Goal Training:</a:t>
            </a:r>
          </a:p>
          <a:p>
            <a:pPr algn="ctr"/>
            <a:r>
              <a:rPr lang="en-US" sz="2800" b="1" dirty="0" smtClean="0"/>
              <a:t>LEFT </a:t>
            </a:r>
            <a:r>
              <a:rPr lang="en-US" sz="2800" b="1" dirty="0"/>
              <a:t>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542442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The white rectangle is your present location. Your goal is to get to the GREEN GOAL on your last move. You will get it wrong if you reach the goal BEFORE your last move. </a:t>
            </a:r>
            <a:r>
              <a:rPr lang="en-US" sz="2600" dirty="0">
                <a:solidFill>
                  <a:srgbClr val="FF0000"/>
                </a:solidFill>
              </a:rPr>
              <a:t>It is important that you take your time in planning out your moves before you press any buttons. If you make too many errors, you will have to start again.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rgbClr val="00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271074" y="5102020"/>
            <a:ext cx="824635" cy="369332"/>
          </a:xfrm>
          <a:prstGeom prst="rect">
            <a:avLst/>
          </a:prstGeom>
          <a:noFill/>
        </p:spPr>
        <p:txBody>
          <a:bodyPr wrap="square" rtlCol="0">
            <a:spAutoFit/>
          </a:bodyPr>
          <a:lstStyle/>
          <a:p>
            <a:pPr algn="ctr"/>
            <a:r>
              <a:rPr lang="en-US" dirty="0">
                <a:solidFill>
                  <a:schemeClr val="bg1"/>
                </a:solidFill>
              </a:rPr>
              <a:t>Goal</a:t>
            </a:r>
          </a:p>
        </p:txBody>
      </p:sp>
    </p:spTree>
    <p:extLst>
      <p:ext uri="{BB962C8B-B14F-4D97-AF65-F5344CB8AC3E}">
        <p14:creationId xmlns:p14="http://schemas.microsoft.com/office/powerpoint/2010/main" val="917771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3981" y="959494"/>
            <a:ext cx="8736037" cy="1882164"/>
          </a:xfrm>
        </p:spPr>
        <p:txBody>
          <a:bodyPr>
            <a:noAutofit/>
          </a:bodyPr>
          <a:lstStyle/>
          <a:p>
            <a:pPr marL="0" indent="0">
              <a:buNone/>
            </a:pPr>
            <a:r>
              <a:rPr lang="en-US" dirty="0"/>
              <a:t>For the following tasks, you only have 1 move to get to the green goal.</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rgbClr val="00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271074" y="5102020"/>
            <a:ext cx="824635" cy="369332"/>
          </a:xfrm>
          <a:prstGeom prst="rect">
            <a:avLst/>
          </a:prstGeom>
          <a:noFill/>
        </p:spPr>
        <p:txBody>
          <a:bodyPr wrap="square" rtlCol="0">
            <a:spAutoFit/>
          </a:bodyPr>
          <a:lstStyle/>
          <a:p>
            <a:pPr algn="ctr"/>
            <a:r>
              <a:rPr lang="en-US" dirty="0">
                <a:solidFill>
                  <a:schemeClr val="bg1"/>
                </a:solidFill>
              </a:rPr>
              <a:t>Goal</a:t>
            </a:r>
          </a:p>
        </p:txBody>
      </p:sp>
    </p:spTree>
    <p:extLst>
      <p:ext uri="{BB962C8B-B14F-4D97-AF65-F5344CB8AC3E}">
        <p14:creationId xmlns:p14="http://schemas.microsoft.com/office/powerpoint/2010/main" val="961282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Free Training (RP3):</a:t>
            </a:r>
          </a:p>
          <a:p>
            <a:pPr algn="ctr"/>
            <a:r>
              <a:rPr lang="en-US" sz="2800" b="1" dirty="0" smtClean="0"/>
              <a:t>LEFT </a:t>
            </a:r>
            <a:r>
              <a:rPr lang="en-US" sz="2800" b="1" dirty="0"/>
              <a:t>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00170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dirty="0"/>
              <a:t>Welcome to the 2</a:t>
            </a:r>
            <a:r>
              <a:rPr lang="en-US" baseline="30000" dirty="0"/>
              <a:t>nd</a:t>
            </a:r>
            <a:r>
              <a:rPr lang="en-US" dirty="0"/>
              <a:t> part of the training.</a:t>
            </a:r>
          </a:p>
          <a:p>
            <a:pPr marL="0" indent="0" algn="ctr">
              <a:buNone/>
            </a:pPr>
            <a:endParaRPr lang="en-US" dirty="0"/>
          </a:p>
          <a:p>
            <a:pPr marL="0" indent="0" algn="ctr">
              <a:buNone/>
            </a:pPr>
            <a:r>
              <a:rPr lang="en-US" dirty="0"/>
              <a:t>All the pathways are the same as before, but from now on, you will receive points for each move. </a:t>
            </a:r>
          </a:p>
          <a:p>
            <a:pPr marL="0" indent="0" algn="ctr">
              <a:buNone/>
            </a:pPr>
            <a:endParaRPr lang="en-US" dirty="0"/>
          </a:p>
          <a:p>
            <a:pPr marL="0" indent="0" algn="ctr">
              <a:buNone/>
            </a:pPr>
            <a:r>
              <a:rPr lang="en-US" dirty="0"/>
              <a:t>For certain moves you will earn +140 or +20 points, but for other moves you will lose -20 or -70 points.</a:t>
            </a:r>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45010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endParaRPr lang="en-US" dirty="0"/>
          </a:p>
          <a:p>
            <a:pPr marL="0" indent="0" algn="ctr">
              <a:buNone/>
            </a:pPr>
            <a:endParaRPr lang="en-US" dirty="0"/>
          </a:p>
          <a:p>
            <a:pPr marL="0" indent="0" algn="ctr">
              <a:buNone/>
            </a:pPr>
            <a:r>
              <a:rPr lang="en-US" dirty="0"/>
              <a:t>For now, you will move around freely as you did before with the pathways.</a:t>
            </a:r>
          </a:p>
          <a:p>
            <a:pPr marL="0" indent="0" algn="ctr">
              <a:buNone/>
            </a:pPr>
            <a:endParaRPr lang="en-US" dirty="0"/>
          </a:p>
          <a:p>
            <a:pPr marL="0" indent="0" algn="ctr">
              <a:buNone/>
            </a:pPr>
            <a:r>
              <a:rPr lang="en-US" dirty="0"/>
              <a:t>Your goal is to remember how many points each move will yield.</a:t>
            </a:r>
          </a:p>
          <a:p>
            <a:pPr marL="0" indent="0" algn="ctr">
              <a:buNone/>
            </a:pPr>
            <a:endParaRPr lang="en-US" dirty="0"/>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5465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Value Test (RP4):</a:t>
            </a:r>
          </a:p>
          <a:p>
            <a:pPr algn="ctr"/>
            <a:r>
              <a:rPr lang="en-US" sz="2800" b="1" dirty="0" smtClean="0"/>
              <a:t>LEFT </a:t>
            </a:r>
            <a:r>
              <a:rPr lang="en-US" sz="2800" b="1" dirty="0"/>
              <a:t>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1801609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Picture 17"/>
          <p:cNvPicPr>
            <a:picLocks noChangeAspect="1"/>
          </p:cNvPicPr>
          <p:nvPr/>
        </p:nvPicPr>
        <p:blipFill rotWithShape="1">
          <a:blip r:embed="rId3">
            <a:extLst>
              <a:ext uri="{28A0092B-C50C-407E-A947-70E740481C1C}">
                <a14:useLocalDpi xmlns:a14="http://schemas.microsoft.com/office/drawing/2010/main" val="0"/>
              </a:ext>
            </a:extLst>
          </a:blip>
          <a:srcRect l="28252" t="22161" r="29463" b="25488"/>
          <a:stretch/>
        </p:blipFill>
        <p:spPr>
          <a:xfrm>
            <a:off x="2859740" y="3545578"/>
            <a:ext cx="3682384" cy="2566146"/>
          </a:xfrm>
          <a:prstGeom prst="rect">
            <a:avLst/>
          </a:prstGeom>
        </p:spPr>
      </p:pic>
      <p:sp>
        <p:nvSpPr>
          <p:cNvPr id="3" name="Content Placeholder 2"/>
          <p:cNvSpPr>
            <a:spLocks noGrp="1"/>
          </p:cNvSpPr>
          <p:nvPr>
            <p:ph idx="1"/>
          </p:nvPr>
        </p:nvSpPr>
        <p:spPr>
          <a:xfrm>
            <a:off x="206568" y="358334"/>
            <a:ext cx="8736037" cy="1643771"/>
          </a:xfrm>
        </p:spPr>
        <p:txBody>
          <a:bodyPr>
            <a:noAutofit/>
          </a:bodyPr>
          <a:lstStyle/>
          <a:p>
            <a:pPr marL="0" indent="0">
              <a:buNone/>
            </a:pPr>
            <a:r>
              <a:rPr lang="en-US" dirty="0"/>
              <a:t>Now we will test if you know the value of the pathways. Use the Button Box like below to make your choices.</a:t>
            </a:r>
          </a:p>
          <a:p>
            <a:pPr marL="0" indent="0">
              <a:buNone/>
            </a:pPr>
            <a:r>
              <a:rPr lang="en-US" dirty="0"/>
              <a:t>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9" name="Group 28"/>
          <p:cNvGrpSpPr/>
          <p:nvPr/>
        </p:nvGrpSpPr>
        <p:grpSpPr>
          <a:xfrm>
            <a:off x="902319" y="2352994"/>
            <a:ext cx="3596007" cy="2052335"/>
            <a:chOff x="1578811" y="3084792"/>
            <a:chExt cx="2646594" cy="1510480"/>
          </a:xfrm>
        </p:grpSpPr>
        <p:sp>
          <p:nvSpPr>
            <p:cNvPr id="31" name="TextBox 30"/>
            <p:cNvSpPr txBox="1"/>
            <p:nvPr/>
          </p:nvSpPr>
          <p:spPr>
            <a:xfrm>
              <a:off x="3062376" y="3084792"/>
              <a:ext cx="861184" cy="566294"/>
            </a:xfrm>
            <a:prstGeom prst="rect">
              <a:avLst/>
            </a:prstGeom>
            <a:noFill/>
          </p:spPr>
          <p:txBody>
            <a:bodyPr wrap="square" rtlCol="0">
              <a:spAutoFit/>
            </a:bodyPr>
            <a:lstStyle/>
            <a:p>
              <a:pPr algn="ctr"/>
              <a:r>
                <a:rPr lang="en-US" sz="4400" b="1" dirty="0"/>
                <a:t>(B)</a:t>
              </a:r>
              <a:endParaRPr lang="en-US" sz="2400" b="1" dirty="0"/>
            </a:p>
          </p:txBody>
        </p:sp>
        <p:sp>
          <p:nvSpPr>
            <p:cNvPr id="32" name="TextBox 31"/>
            <p:cNvSpPr txBox="1"/>
            <p:nvPr/>
          </p:nvSpPr>
          <p:spPr>
            <a:xfrm>
              <a:off x="1578811" y="4028978"/>
              <a:ext cx="758798" cy="566294"/>
            </a:xfrm>
            <a:prstGeom prst="rect">
              <a:avLst/>
            </a:prstGeom>
            <a:noFill/>
          </p:spPr>
          <p:txBody>
            <a:bodyPr wrap="square" rtlCol="0">
              <a:spAutoFit/>
            </a:bodyPr>
            <a:lstStyle/>
            <a:p>
              <a:pPr algn="ctr"/>
              <a:r>
                <a:rPr lang="en-US" sz="4400" b="1" dirty="0"/>
                <a:t>(A)</a:t>
              </a:r>
            </a:p>
          </p:txBody>
        </p:sp>
        <p:cxnSp>
          <p:nvCxnSpPr>
            <p:cNvPr id="33" name="Straight Arrow Connector 32"/>
            <p:cNvCxnSpPr>
              <a:stCxn id="32" idx="3"/>
            </p:cNvCxnSpPr>
            <p:nvPr/>
          </p:nvCxnSpPr>
          <p:spPr>
            <a:xfrm>
              <a:off x="2337609" y="4312125"/>
              <a:ext cx="1404598" cy="93801"/>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1" idx="2"/>
            </p:cNvCxnSpPr>
            <p:nvPr/>
          </p:nvCxnSpPr>
          <p:spPr>
            <a:xfrm>
              <a:off x="3492969" y="3651086"/>
              <a:ext cx="732436" cy="661039"/>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16" name="TextBox 15"/>
          <p:cNvSpPr txBox="1"/>
          <p:nvPr/>
        </p:nvSpPr>
        <p:spPr>
          <a:xfrm>
            <a:off x="7347444" y="2888874"/>
            <a:ext cx="1170117" cy="769441"/>
          </a:xfrm>
          <a:prstGeom prst="rect">
            <a:avLst/>
          </a:prstGeom>
          <a:noFill/>
        </p:spPr>
        <p:txBody>
          <a:bodyPr wrap="square" rtlCol="0">
            <a:spAutoFit/>
          </a:bodyPr>
          <a:lstStyle/>
          <a:p>
            <a:pPr algn="ctr"/>
            <a:r>
              <a:rPr lang="en-US" sz="4400" b="1" dirty="0"/>
              <a:t>(D)</a:t>
            </a:r>
            <a:endParaRPr lang="en-US" sz="2400" b="1" dirty="0"/>
          </a:p>
        </p:txBody>
      </p:sp>
      <p:cxnSp>
        <p:nvCxnSpPr>
          <p:cNvPr id="17" name="Straight Arrow Connector 16"/>
          <p:cNvCxnSpPr>
            <a:stCxn id="16" idx="1"/>
          </p:cNvCxnSpPr>
          <p:nvPr/>
        </p:nvCxnSpPr>
        <p:spPr>
          <a:xfrm flipH="1">
            <a:off x="5812754" y="3273595"/>
            <a:ext cx="1534690" cy="98945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151745" y="2273074"/>
            <a:ext cx="1170117" cy="769441"/>
          </a:xfrm>
          <a:prstGeom prst="rect">
            <a:avLst/>
          </a:prstGeom>
          <a:noFill/>
        </p:spPr>
        <p:txBody>
          <a:bodyPr wrap="square" rtlCol="0">
            <a:spAutoFit/>
          </a:bodyPr>
          <a:lstStyle/>
          <a:p>
            <a:pPr algn="ctr"/>
            <a:r>
              <a:rPr lang="en-US" sz="4400" b="1" dirty="0"/>
              <a:t>(C)</a:t>
            </a:r>
            <a:endParaRPr lang="en-US" sz="2400" b="1" dirty="0"/>
          </a:p>
        </p:txBody>
      </p:sp>
      <p:cxnSp>
        <p:nvCxnSpPr>
          <p:cNvPr id="20" name="Straight Arrow Connector 19"/>
          <p:cNvCxnSpPr>
            <a:stCxn id="19" idx="2"/>
          </p:cNvCxnSpPr>
          <p:nvPr/>
        </p:nvCxnSpPr>
        <p:spPr>
          <a:xfrm flipH="1">
            <a:off x="5192564" y="3042515"/>
            <a:ext cx="544240" cy="1028350"/>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5526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Task Training (RP5):</a:t>
            </a:r>
          </a:p>
          <a:p>
            <a:pPr algn="ctr"/>
            <a:r>
              <a:rPr lang="en-US" sz="2800" b="1" dirty="0" smtClean="0"/>
              <a:t>LEFT </a:t>
            </a:r>
            <a:r>
              <a:rPr lang="en-US" sz="2800" b="1" dirty="0"/>
              <a:t>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2748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21213" y="5199529"/>
            <a:ext cx="2144460" cy="954107"/>
          </a:xfrm>
          <a:prstGeom prst="rect">
            <a:avLst/>
          </a:prstGeom>
          <a:noFill/>
        </p:spPr>
        <p:txBody>
          <a:bodyPr wrap="square" rtlCol="0">
            <a:spAutoFit/>
          </a:bodyPr>
          <a:lstStyle/>
          <a:p>
            <a:pPr algn="ctr"/>
            <a:r>
              <a:rPr lang="en-US" sz="2800" dirty="0"/>
              <a:t>Practice:</a:t>
            </a:r>
          </a:p>
          <a:p>
            <a:pPr algn="ctr"/>
            <a:r>
              <a:rPr lang="en-US" sz="2800" b="1" dirty="0" smtClean="0"/>
              <a:t>LEFT </a:t>
            </a:r>
            <a:r>
              <a:rPr lang="en-US" sz="2800" b="1" dirty="0"/>
              <a:t>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12685613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763793"/>
            <a:ext cx="9130194" cy="4589379"/>
          </a:xfrm>
        </p:spPr>
        <p:txBody>
          <a:bodyPr>
            <a:noAutofit/>
          </a:bodyPr>
          <a:lstStyle/>
          <a:p>
            <a:pPr marL="0" indent="0" algn="ctr">
              <a:buNone/>
            </a:pPr>
            <a:r>
              <a:rPr lang="en-US" dirty="0"/>
              <a:t>We are almost ready to play the real task.</a:t>
            </a:r>
          </a:p>
          <a:p>
            <a:pPr marL="0" indent="0" algn="ctr">
              <a:buNone/>
            </a:pPr>
            <a:endParaRPr lang="en-US" dirty="0"/>
          </a:p>
          <a:p>
            <a:pPr marL="0" indent="0" algn="ctr">
              <a:buNone/>
            </a:pPr>
            <a:r>
              <a:rPr lang="en-US" dirty="0"/>
              <a:t>In this practice, you can freely enter a move sequence of a certain length. </a:t>
            </a:r>
          </a:p>
          <a:p>
            <a:pPr marL="0" indent="0" algn="ctr">
              <a:buNone/>
            </a:pPr>
            <a:endParaRPr lang="en-US" dirty="0"/>
          </a:p>
          <a:p>
            <a:pPr marL="0" indent="0" algn="ctr">
              <a:buNone/>
            </a:pPr>
            <a:r>
              <a:rPr lang="en-US" dirty="0"/>
              <a:t>Try to choose wisely so that </a:t>
            </a:r>
            <a:r>
              <a:rPr lang="en-US" dirty="0" smtClean="0"/>
              <a:t>you earn the most points</a:t>
            </a:r>
            <a:r>
              <a:rPr lang="en-US" dirty="0"/>
              <a:t>.</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60669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763793"/>
            <a:ext cx="9130194" cy="4589379"/>
          </a:xfrm>
        </p:spPr>
        <p:txBody>
          <a:bodyPr>
            <a:noAutofit/>
          </a:bodyPr>
          <a:lstStyle/>
          <a:p>
            <a:pPr marL="0" indent="0" algn="ctr">
              <a:buNone/>
            </a:pPr>
            <a:r>
              <a:rPr lang="en-US" dirty="0"/>
              <a:t>In this round, we will only show you how you moved, and how many points you have earned or lost, after you have entered your whole sequence.</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243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68812" y="438803"/>
            <a:ext cx="8736037" cy="5309989"/>
          </a:xfrm>
        </p:spPr>
        <p:txBody>
          <a:bodyPr>
            <a:noAutofit/>
          </a:bodyPr>
          <a:lstStyle/>
          <a:p>
            <a:pPr marL="0" indent="0" algn="ctr">
              <a:buNone/>
            </a:pPr>
            <a:r>
              <a:rPr lang="en-US" sz="2400" dirty="0"/>
              <a:t>Now we will try some rounds with time pressure!</a:t>
            </a:r>
          </a:p>
          <a:p>
            <a:pPr marL="0" indent="0" algn="ctr">
              <a:buNone/>
            </a:pPr>
            <a:endParaRPr lang="en-US" sz="2400" dirty="0"/>
          </a:p>
          <a:p>
            <a:pPr marL="0" indent="0" algn="ctr">
              <a:buNone/>
            </a:pPr>
            <a:r>
              <a:rPr lang="en-US" sz="2400" dirty="0"/>
              <a:t>You will have up to 9 seconds to plan your moves. After the 9 seconds are up, you will have 2.5 seconds to enter the moves you planned. </a:t>
            </a:r>
          </a:p>
          <a:p>
            <a:pPr marL="0" indent="0" algn="ctr">
              <a:buNone/>
            </a:pPr>
            <a:endParaRPr lang="en-US" sz="2400" dirty="0"/>
          </a:p>
          <a:p>
            <a:pPr marL="0" indent="0" algn="ctr">
              <a:buNone/>
            </a:pPr>
            <a:r>
              <a:rPr lang="en-US" sz="2400" dirty="0"/>
              <a:t>You can also shorten your planning time by beginning to enter your moves early. Once you start entering your moves, you will only have 2.5 seconds to enter the rest of your move sequence. </a:t>
            </a:r>
          </a:p>
          <a:p>
            <a:pPr marL="0" indent="0" algn="ctr">
              <a:buNone/>
            </a:pPr>
            <a:endParaRPr lang="en-US" sz="2400" dirty="0"/>
          </a:p>
          <a:p>
            <a:pPr marL="0" indent="0" algn="ctr">
              <a:buNone/>
            </a:pPr>
            <a:r>
              <a:rPr lang="en-US" sz="2400" dirty="0"/>
              <a:t>It is important that you only start entering your moves when you have planned your whole sequence.</a:t>
            </a:r>
          </a:p>
          <a:p>
            <a:pPr marL="0" indent="0" algn="ctr">
              <a:buNone/>
            </a:pPr>
            <a:endParaRPr lang="en-US" sz="24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490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Practice (RP6):</a:t>
            </a:r>
          </a:p>
          <a:p>
            <a:pPr algn="ctr"/>
            <a:r>
              <a:rPr lang="en-US" sz="2800" b="1" dirty="0" smtClean="0"/>
              <a:t>LEFT </a:t>
            </a:r>
            <a:r>
              <a:rPr lang="en-US" sz="2800" b="1" dirty="0"/>
              <a:t>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8775740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There will be a 9 second countdown for you to plan your moves.</a:t>
            </a:r>
          </a:p>
          <a:p>
            <a:pPr marL="0" indent="0" algn="ctr">
              <a:buNone/>
            </a:pPr>
            <a:endParaRPr lang="en-US" sz="2400" dirty="0"/>
          </a:p>
          <a:p>
            <a:pPr marL="0" indent="0" algn="ctr">
              <a:buNone/>
            </a:pPr>
            <a:r>
              <a:rPr lang="en-US" sz="2400" dirty="0"/>
              <a:t>You must enter a complete move sequence within 2.5 seconds or you will lose 200 points.</a:t>
            </a:r>
          </a:p>
          <a:p>
            <a:pPr marL="0" indent="0" algn="ctr">
              <a:buNone/>
            </a:pPr>
            <a:endParaRPr lang="en-US" sz="2400" dirty="0"/>
          </a:p>
          <a:p>
            <a:pPr marL="0" indent="0" algn="ctr">
              <a:buNone/>
            </a:pPr>
            <a:r>
              <a:rPr lang="en-US" sz="2400" dirty="0"/>
              <a:t>Let’s do a short practice to before we begin the main session.</a:t>
            </a:r>
          </a:p>
          <a:p>
            <a:pPr marL="0" indent="0" algn="ctr">
              <a:buNone/>
            </a:pPr>
            <a:endParaRPr lang="en-US" sz="2400" dirty="0"/>
          </a:p>
          <a:p>
            <a:pPr marL="0" indent="0" algn="ctr">
              <a:buNone/>
            </a:pPr>
            <a:endParaRPr lang="en-US" sz="2400" dirty="0"/>
          </a:p>
          <a:p>
            <a:pPr marL="0" indent="0" algn="ctr">
              <a:buNone/>
            </a:pPr>
            <a:endParaRPr lang="en-US" sz="24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79860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(R1):</a:t>
            </a:r>
          </a:p>
          <a:p>
            <a:pPr algn="ctr"/>
            <a:r>
              <a:rPr lang="en-US" sz="2800" b="1" dirty="0" smtClean="0"/>
              <a:t>LEFT </a:t>
            </a:r>
            <a:r>
              <a:rPr lang="en-US" sz="2800" b="1" dirty="0"/>
              <a:t>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4006863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r>
              <a:rPr lang="en-US" sz="2400" dirty="0"/>
              <a:t>We are ready to begin the experiment.</a:t>
            </a:r>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40338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(R2):</a:t>
            </a:r>
          </a:p>
          <a:p>
            <a:pPr algn="ctr"/>
            <a:r>
              <a:rPr lang="en-US" sz="2800" b="1" dirty="0" smtClean="0"/>
              <a:t>LEFT </a:t>
            </a:r>
            <a:r>
              <a:rPr lang="en-US" sz="2800" b="1" dirty="0"/>
              <a:t>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8397905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6321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(R3):</a:t>
            </a:r>
          </a:p>
          <a:p>
            <a:pPr algn="ctr"/>
            <a:r>
              <a:rPr lang="en-US" sz="2800" b="1" dirty="0" smtClean="0"/>
              <a:t>LEFT </a:t>
            </a:r>
            <a:r>
              <a:rPr lang="en-US" sz="2800" b="1" dirty="0"/>
              <a:t>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532873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8981" y="1253277"/>
            <a:ext cx="9130194" cy="3529740"/>
          </a:xfrm>
        </p:spPr>
        <p:txBody>
          <a:bodyPr>
            <a:noAutofit/>
          </a:bodyPr>
          <a:lstStyle/>
          <a:p>
            <a:pPr marL="0" indent="0" algn="ctr">
              <a:buNone/>
            </a:pPr>
            <a:r>
              <a:rPr lang="en-US" dirty="0"/>
              <a:t>Welcome to the first part of the training. </a:t>
            </a:r>
          </a:p>
          <a:p>
            <a:pPr marL="0" indent="0" algn="ctr">
              <a:buNone/>
            </a:pPr>
            <a:endParaRPr lang="en-US" dirty="0"/>
          </a:p>
          <a:p>
            <a:pPr marL="0" indent="0" algn="ctr">
              <a:buNone/>
            </a:pPr>
            <a:r>
              <a:rPr lang="en-US" dirty="0"/>
              <a:t>Please take your time during this task. </a:t>
            </a:r>
          </a:p>
          <a:p>
            <a:pPr marL="0" indent="0" algn="ctr">
              <a:buNone/>
            </a:pPr>
            <a:endParaRPr lang="en-US" dirty="0"/>
          </a:p>
          <a:p>
            <a:pPr marL="0" indent="0" algn="ctr">
              <a:buNone/>
            </a:pPr>
            <a:r>
              <a:rPr lang="en-US" dirty="0"/>
              <a:t>It is fairly difficult, so please do your best to not get frustrated. </a:t>
            </a:r>
          </a:p>
          <a:p>
            <a:pPr marL="0" indent="0" algn="ctr">
              <a:buNone/>
            </a:pPr>
            <a:endParaRPr lang="en-US" dirty="0"/>
          </a:p>
          <a:p>
            <a:pPr marL="0" indent="0" algn="ctr">
              <a:buNone/>
            </a:pPr>
            <a:endParaRPr lang="en-US" dirty="0"/>
          </a:p>
          <a:p>
            <a:pPr marL="0" indent="0" algn="ctr">
              <a:buNone/>
            </a:pPr>
            <a:endParaRPr lang="en-US" dirty="0"/>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90794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9530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You will see 6 rectangles on the screen, as shown below.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1012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The WHITE rectangle represents your present location.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8966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These are the pathways that you can take to get to the other rectangles. Each pathway follows the arrow in a single direction. Each rectangle has two different pathways.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a:stCxn id="2" idx="1"/>
            <a:endCxn id="9"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9" idx="2"/>
            <a:endCxn id="10"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a:stCxn id="10" idx="0"/>
            <a:endCxn id="2"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0" idx="3"/>
            <a:endCxn id="11"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1" idx="3"/>
            <a:endCxn id="8"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8" idx="0"/>
            <a:endCxn id="7"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7" idx="1"/>
            <a:endCxn id="2"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7" idx="2"/>
            <a:endCxn id="10"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2" idx="2"/>
            <a:endCxn id="11"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cxnSpLocks/>
            <a:stCxn id="11" idx="0"/>
            <a:endCxn id="7"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8397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Pressing the </a:t>
            </a:r>
            <a:r>
              <a:rPr lang="en-US" dirty="0">
                <a:solidFill>
                  <a:srgbClr val="0000FF"/>
                </a:solidFill>
              </a:rPr>
              <a:t>LEFT</a:t>
            </a:r>
            <a:r>
              <a:rPr lang="en-US" dirty="0"/>
              <a:t> Button will lead you down these pathways.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a:stCxn id="2" idx="1"/>
            <a:endCxn id="9"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a:stCxn id="10" idx="0"/>
            <a:endCxn id="2"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7" idx="1"/>
            <a:endCxn id="2"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cxnSpLocks/>
            <a:stCxn id="11" idx="0"/>
            <a:endCxn id="7"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4924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Pressing the </a:t>
            </a:r>
            <a:r>
              <a:rPr lang="en-US" dirty="0">
                <a:solidFill>
                  <a:srgbClr val="FFFF00"/>
                </a:solidFill>
              </a:rPr>
              <a:t>RIGHT</a:t>
            </a:r>
            <a:r>
              <a:rPr lang="en-US" dirty="0"/>
              <a:t> Button will lead you down these pathways.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p:cNvCxnSpPr>
            <a:stCxn id="9" idx="2"/>
            <a:endCxn id="10"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0" idx="3"/>
            <a:endCxn id="11"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1" idx="3"/>
            <a:endCxn id="8"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8" idx="0"/>
            <a:endCxn id="7"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7" idx="2"/>
            <a:endCxn id="10"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2" idx="2"/>
            <a:endCxn id="11"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5751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dirty="0"/>
              <a:t>You have some time to practice. The colored paths won’t always be shown.</a:t>
            </a:r>
          </a:p>
          <a:p>
            <a:pPr marL="0" indent="0">
              <a:buNone/>
            </a:pPr>
            <a:r>
              <a:rPr lang="en-US" dirty="0"/>
              <a:t>Your job now is to memorize, as best as you can, how to move along the pathways to the other rectangles.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079894"/>
      </p:ext>
    </p:extLst>
  </p:cSld>
  <p:clrMapOvr>
    <a:masterClrMapping/>
  </p:clrMapOvr>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44665</TotalTime>
  <Words>1231</Words>
  <Application>Microsoft Office PowerPoint</Application>
  <PresentationFormat>On-screen Show (4:3)</PresentationFormat>
  <Paragraphs>213</Paragraphs>
  <Slides>30</Slides>
  <Notes>30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Arial</vt:lpstr>
      <vt:lpstr>Calibri</vt:lpstr>
      <vt:lpstr>Black</vt:lpstr>
      <vt:lpstr>PowerPoint Presentation</vt:lpstr>
      <vt:lpstr>Planning Task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Planning Task</vt:lpstr>
      <vt:lpstr>PowerPoint Presentation</vt:lpstr>
      <vt:lpstr>PowerPoint Presentation</vt:lpstr>
      <vt:lpstr>Planning Task</vt:lpstr>
      <vt:lpstr>PowerPoint Presentation</vt:lpstr>
      <vt:lpstr>PowerPoint Presentation</vt:lpstr>
      <vt:lpstr>Planning Task</vt:lpstr>
      <vt:lpstr>PowerPoint Presentation</vt:lpstr>
      <vt:lpstr>Planning Task</vt:lpstr>
      <vt:lpstr>PowerPoint Presentation</vt:lpstr>
      <vt:lpstr>PowerPoint Presentation</vt:lpstr>
      <vt:lpstr>PowerPoint Presentation</vt:lpstr>
      <vt:lpstr>Planning Task</vt:lpstr>
      <vt:lpstr>PowerPoint Presentation</vt:lpstr>
      <vt:lpstr>Planning Task</vt:lpstr>
      <vt:lpstr>PowerPoint Presentation</vt:lpstr>
      <vt:lpstr>Planning Task</vt:lpstr>
      <vt:lpstr>PowerPoint Presentation</vt:lpstr>
      <vt:lpstr>Planning Task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Slot Machine</dc:title>
  <dc:creator>Robin Aupperle</dc:creator>
  <cp:lastModifiedBy>James Touthang</cp:lastModifiedBy>
  <cp:revision>440</cp:revision>
  <dcterms:created xsi:type="dcterms:W3CDTF">2014-09-09T19:40:19Z</dcterms:created>
  <dcterms:modified xsi:type="dcterms:W3CDTF">2020-07-20T22:46:13Z</dcterms:modified>
</cp:coreProperties>
</file>